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1" r:id="rId14"/>
    <p:sldId id="264" r:id="rId15"/>
    <p:sldId id="272" r:id="rId16"/>
    <p:sldId id="265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8"/>
  </p:normalViewPr>
  <p:slideViewPr>
    <p:cSldViewPr snapToGrid="0">
      <p:cViewPr varScale="1">
        <p:scale>
          <a:sx n="128" d="100"/>
          <a:sy n="128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306E1-3E72-BF47-B6A7-EC5EE92B1AD9}" type="datetimeFigureOut">
              <a:rPr kumimoji="1" lang="zh-TW" altLang="en-US" smtClean="0"/>
              <a:t>2023/10/17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4E096-3BBB-C745-8D24-57AE96D5289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517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5EE5-91BE-0142-BA31-93321B72D330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9F7CB-0592-E24E-A16E-78D218A32A5B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2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6C98-0A72-6647-9859-B99D498A0625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9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565A-8EAA-D64F-B238-D563A8971921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7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5C29-1F9B-124B-BF95-99EB6C08A2F9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0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E369-2C75-F249-85F7-34D755D8903E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9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EC25-D4CA-A745-8EDE-815328F6AFFD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6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7A2B-3A66-134A-97F5-E9721D28CCD0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5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9DEB-6411-DA4D-B7C9-CB0BE4C79EB5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489-F75B-5346-8D8F-17595A2ABE09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E1102-43E4-F049-A77E-97599344E501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2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227DE616-F9C1-1342-AFD8-68B7D77C1A2A}" type="datetime1">
              <a:rPr lang="zh-TW" altLang="en-US" smtClean="0"/>
              <a:t>2023/10/17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51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facts.elastic.co/packag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5783A85C-2D0A-599A-6FA9-8CCAEFDAD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5" r="14478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F5EEC7-DE9F-ED06-A762-0E489CA92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1524000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4400" dirty="0"/>
              <a:t>ELK</a:t>
            </a:r>
            <a:r>
              <a:rPr kumimoji="1" lang="zh-TW" altLang="en-US" sz="4400" dirty="0"/>
              <a:t>安裝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6FADA5-5D72-1F7E-AB74-AF79D2263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571999"/>
            <a:ext cx="4572000" cy="1524000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dirty="0"/>
              <a:t>醫資四 </a:t>
            </a:r>
            <a:r>
              <a:rPr kumimoji="1" lang="en-US" altLang="zh-TW" dirty="0"/>
              <a:t>409570107</a:t>
            </a:r>
            <a:r>
              <a:rPr kumimoji="1" lang="zh-TW" altLang="en-US" dirty="0"/>
              <a:t>孫煒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4A1D81-138D-E3FF-CE14-02C620CF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4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79D0336-46AF-27BF-605F-352EFB0F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1"/>
          <a:stretch/>
        </p:blipFill>
        <p:spPr>
          <a:xfrm>
            <a:off x="681861" y="1684260"/>
            <a:ext cx="9914041" cy="19170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681861" y="3973411"/>
            <a:ext cx="9288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安裝</a:t>
            </a:r>
            <a:r>
              <a:rPr kumimoji="1" lang="en-US" altLang="zh-TW" dirty="0"/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wget</a:t>
            </a:r>
            <a:r>
              <a:rPr kumimoji="1" lang="en-US" altLang="zh-TW" dirty="0"/>
              <a:t> https://</a:t>
            </a:r>
            <a:r>
              <a:rPr kumimoji="1" lang="en-US" altLang="zh-TW" dirty="0" err="1"/>
              <a:t>dl.google.com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linux</a:t>
            </a:r>
            <a:r>
              <a:rPr kumimoji="1" lang="en-US" altLang="zh-TW" dirty="0"/>
              <a:t>/direct/google-chrome-stable_current_amd64.deb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5D648B-94D1-D4DE-1441-3BD2EBAAB3DF}"/>
              </a:ext>
            </a:extLst>
          </p:cNvPr>
          <p:cNvSpPr txBox="1"/>
          <p:nvPr/>
        </p:nvSpPr>
        <p:spPr>
          <a:xfrm>
            <a:off x="433867" y="531257"/>
            <a:ext cx="2525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Chrome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F2D242-700F-80E3-63F2-939A8FBB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96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1BA3161-5042-7012-9FD0-99A39BA8B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48"/>
          <a:stretch/>
        </p:blipFill>
        <p:spPr>
          <a:xfrm>
            <a:off x="1555384" y="1333795"/>
            <a:ext cx="9081232" cy="33857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1555384" y="4937266"/>
            <a:ext cx="731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apt install –y –f ./google-chrome-stable_current_amd64.deb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D15A33-C4A8-466B-EB24-A00104F4B7AD}"/>
              </a:ext>
            </a:extLst>
          </p:cNvPr>
          <p:cNvSpPr txBox="1"/>
          <p:nvPr/>
        </p:nvSpPr>
        <p:spPr>
          <a:xfrm>
            <a:off x="433867" y="531257"/>
            <a:ext cx="2525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Chrome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8B417E-AF93-44C9-7C02-498F37D8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4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軟體, 電腦圖示, 螢幕擷取畫面 的圖片&#10;&#10;自動產生的描述">
            <a:extLst>
              <a:ext uri="{FF2B5EF4-FFF2-40B4-BE49-F238E27FC236}">
                <a16:creationId xmlns:a16="http://schemas.microsoft.com/office/drawing/2014/main" id="{8890AF96-7A44-E0E9-A0DD-5CDAE5E4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8" t="4481" b="11659"/>
          <a:stretch/>
        </p:blipFill>
        <p:spPr>
          <a:xfrm>
            <a:off x="433867" y="1663926"/>
            <a:ext cx="5246772" cy="3906078"/>
          </a:xfrm>
          <a:prstGeom prst="rect">
            <a:avLst/>
          </a:prstGeom>
        </p:spPr>
      </p:pic>
      <p:pic>
        <p:nvPicPr>
          <p:cNvPr id="8" name="圖片 7" descr="一張含有 軟體, 文字, 電腦圖示, 多媒體軟體 的圖片&#10;&#10;自動產生的描述">
            <a:extLst>
              <a:ext uri="{FF2B5EF4-FFF2-40B4-BE49-F238E27FC236}">
                <a16:creationId xmlns:a16="http://schemas.microsoft.com/office/drawing/2014/main" id="{48DC606B-68C3-5DAA-8AD4-C80DF6046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2" r="12077" b="42148"/>
          <a:stretch/>
        </p:blipFill>
        <p:spPr>
          <a:xfrm>
            <a:off x="5920409" y="2301273"/>
            <a:ext cx="6271591" cy="281028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57003F-7275-56E1-3DE8-68C623475379}"/>
              </a:ext>
            </a:extLst>
          </p:cNvPr>
          <p:cNvSpPr txBox="1"/>
          <p:nvPr/>
        </p:nvSpPr>
        <p:spPr>
          <a:xfrm>
            <a:off x="433867" y="531257"/>
            <a:ext cx="2525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Chrome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F911B0-3290-603D-495D-F2750F89BC67}"/>
              </a:ext>
            </a:extLst>
          </p:cNvPr>
          <p:cNvSpPr txBox="1"/>
          <p:nvPr/>
        </p:nvSpPr>
        <p:spPr>
          <a:xfrm>
            <a:off x="433867" y="13815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1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914286-9D26-0EA5-43CF-97350C5D7E9D}"/>
              </a:ext>
            </a:extLst>
          </p:cNvPr>
          <p:cNvSpPr txBox="1"/>
          <p:nvPr/>
        </p:nvSpPr>
        <p:spPr>
          <a:xfrm>
            <a:off x="6708771" y="187187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2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8BED82-4934-FF7E-4C80-5249A9DA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0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57003F-7275-56E1-3DE8-68C623475379}"/>
              </a:ext>
            </a:extLst>
          </p:cNvPr>
          <p:cNvSpPr txBox="1"/>
          <p:nvPr/>
        </p:nvSpPr>
        <p:spPr>
          <a:xfrm>
            <a:off x="433867" y="531257"/>
            <a:ext cx="2525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Chrome</a:t>
            </a:r>
            <a:r>
              <a:rPr kumimoji="1" lang="zh-TW" altLang="en-US" sz="3200" dirty="0"/>
              <a:t>安裝</a:t>
            </a:r>
          </a:p>
        </p:txBody>
      </p:sp>
      <p:pic>
        <p:nvPicPr>
          <p:cNvPr id="4" name="圖片 3" descr="一張含有 文字, 軟體, 螢幕擷取畫面, 電腦圖示 的圖片&#10;&#10;自動產生的描述">
            <a:extLst>
              <a:ext uri="{FF2B5EF4-FFF2-40B4-BE49-F238E27FC236}">
                <a16:creationId xmlns:a16="http://schemas.microsoft.com/office/drawing/2014/main" id="{6FC791FD-B9C0-B0C9-AC9B-5B6CF72AC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1" r="11976" b="18117"/>
          <a:stretch/>
        </p:blipFill>
        <p:spPr>
          <a:xfrm>
            <a:off x="553278" y="1440174"/>
            <a:ext cx="6324600" cy="3977651"/>
          </a:xfrm>
          <a:prstGeom prst="rect">
            <a:avLst/>
          </a:prstGeom>
        </p:spPr>
      </p:pic>
      <p:pic>
        <p:nvPicPr>
          <p:cNvPr id="6" name="圖片 5" descr="一張含有 軟體, 文字, 多媒體軟體, 電腦圖示 的圖片&#10;&#10;自動產生的描述">
            <a:extLst>
              <a:ext uri="{FF2B5EF4-FFF2-40B4-BE49-F238E27FC236}">
                <a16:creationId xmlns:a16="http://schemas.microsoft.com/office/drawing/2014/main" id="{C6F64A39-B18D-7F9A-415C-2CFBA17A0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41" b="43607"/>
          <a:stretch/>
        </p:blipFill>
        <p:spPr>
          <a:xfrm>
            <a:off x="5617813" y="3429000"/>
            <a:ext cx="6306933" cy="248763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802A61-FA45-ED79-2E2F-8C770CE7FD9B}"/>
              </a:ext>
            </a:extLst>
          </p:cNvPr>
          <p:cNvSpPr txBox="1"/>
          <p:nvPr/>
        </p:nvSpPr>
        <p:spPr>
          <a:xfrm>
            <a:off x="1527171" y="101149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3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E97010C-99B3-F866-5398-B61791F53503}"/>
              </a:ext>
            </a:extLst>
          </p:cNvPr>
          <p:cNvSpPr txBox="1"/>
          <p:nvPr/>
        </p:nvSpPr>
        <p:spPr>
          <a:xfrm>
            <a:off x="7540345" y="3001618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4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344C6D-D038-64B3-EC81-6CBADEA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9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5D9C6A0C-250C-D6A9-7D2F-985CB9E8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8993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2967333"/>
            <a:ext cx="3571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nano 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elasticsearch</a:t>
            </a:r>
            <a:r>
              <a:rPr kumimoji="1" lang="en-US" altLang="zh-TW" dirty="0"/>
              <a:t>/</a:t>
            </a:r>
          </a:p>
          <a:p>
            <a:r>
              <a:rPr kumimoji="1" lang="en-US" altLang="zh-TW" dirty="0" err="1"/>
              <a:t>elasticsearch.yml</a:t>
            </a:r>
            <a:endParaRPr kumimoji="1"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D5DCEF-9001-E9BE-2D9D-BDB65AD4D6AE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714AB2-4C12-401F-C5F3-3F31906F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3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645752C-0D78-34AD-C22A-C860FB5E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8993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3429000"/>
            <a:ext cx="3432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移到檔案最底部新增</a:t>
            </a:r>
            <a:r>
              <a:rPr kumimoji="1" lang="en-US" altLang="zh-TW" dirty="0"/>
              <a:t>2</a:t>
            </a:r>
            <a:r>
              <a:rPr kumimoji="1" lang="zh-TW" altLang="en-US" dirty="0"/>
              <a:t>行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discovery.type</a:t>
            </a:r>
            <a:r>
              <a:rPr kumimoji="1" lang="en-US" altLang="zh-TW" dirty="0"/>
              <a:t>: single-node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xpack.security.enabled</a:t>
            </a:r>
            <a:r>
              <a:rPr kumimoji="1" lang="en-US" altLang="zh-TW" dirty="0"/>
              <a:t>: true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D5DCEF-9001-E9BE-2D9D-BDB65AD4D6AE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7B6C20A-E62F-EF32-8AD8-756F4B542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0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4838B6FB-805E-AB05-DD86-9096AE65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76"/>
          <a:stretch/>
        </p:blipFill>
        <p:spPr>
          <a:xfrm>
            <a:off x="433867" y="1454426"/>
            <a:ext cx="8467342" cy="3949147"/>
          </a:xfrm>
          <a:prstGeom prst="rect">
            <a:avLst/>
          </a:prstGeom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BB4D380D-082F-32BD-1246-780C3201BFC7}"/>
              </a:ext>
            </a:extLst>
          </p:cNvPr>
          <p:cNvSpPr/>
          <p:nvPr/>
        </p:nvSpPr>
        <p:spPr>
          <a:xfrm>
            <a:off x="6957391" y="2958402"/>
            <a:ext cx="5057387" cy="20408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7083685" y="3240155"/>
            <a:ext cx="49310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solidFill>
                  <a:schemeClr val="bg1"/>
                </a:solidFill>
              </a:rPr>
              <a:t>重啟</a:t>
            </a:r>
            <a:r>
              <a:rPr kumimoji="1" lang="en-US" altLang="zh-TW" dirty="0" err="1">
                <a:solidFill>
                  <a:schemeClr val="bg1"/>
                </a:solidFill>
              </a:rPr>
              <a:t>elasticsearch</a:t>
            </a:r>
            <a:r>
              <a:rPr kumimoji="1" lang="zh-TW" altLang="en-US" dirty="0">
                <a:solidFill>
                  <a:schemeClr val="bg1"/>
                </a:solidFill>
              </a:rPr>
              <a:t>服務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>
                <a:solidFill>
                  <a:schemeClr val="bg1"/>
                </a:solidFill>
              </a:rPr>
              <a:t>sudo</a:t>
            </a:r>
            <a:r>
              <a:rPr kumimoji="1" lang="en-US" altLang="zh-TW" dirty="0">
                <a:solidFill>
                  <a:schemeClr val="bg1"/>
                </a:solidFill>
              </a:rPr>
              <a:t> </a:t>
            </a:r>
            <a:r>
              <a:rPr kumimoji="1" lang="en-US" altLang="zh-TW" dirty="0" err="1">
                <a:solidFill>
                  <a:schemeClr val="bg1"/>
                </a:solidFill>
              </a:rPr>
              <a:t>systemctl</a:t>
            </a:r>
            <a:r>
              <a:rPr kumimoji="1" lang="en-US" altLang="zh-TW" dirty="0">
                <a:solidFill>
                  <a:schemeClr val="bg1"/>
                </a:solidFill>
              </a:rPr>
              <a:t> restart </a:t>
            </a:r>
            <a:r>
              <a:rPr kumimoji="1" lang="en-US" altLang="zh-TW" dirty="0" err="1">
                <a:solidFill>
                  <a:schemeClr val="bg1"/>
                </a:solidFill>
              </a:rPr>
              <a:t>elasticsearch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solidFill>
                  <a:schemeClr val="bg1"/>
                </a:solidFill>
              </a:rPr>
              <a:t>建立</a:t>
            </a:r>
            <a:r>
              <a:rPr kumimoji="1" lang="en-US" altLang="zh-TW" dirty="0" err="1">
                <a:solidFill>
                  <a:schemeClr val="bg1"/>
                </a:solidFill>
              </a:rPr>
              <a:t>elasticsearch</a:t>
            </a:r>
            <a:r>
              <a:rPr kumimoji="1" lang="zh-TW" altLang="en-US" dirty="0">
                <a:solidFill>
                  <a:schemeClr val="bg1"/>
                </a:solidFill>
              </a:rPr>
              <a:t>密碼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chemeClr val="bg1"/>
                </a:solidFill>
              </a:rPr>
              <a:t>cd /</a:t>
            </a:r>
            <a:r>
              <a:rPr kumimoji="1" lang="en-US" altLang="zh-TW" dirty="0" err="1">
                <a:solidFill>
                  <a:schemeClr val="bg1"/>
                </a:solidFill>
              </a:rPr>
              <a:t>usr</a:t>
            </a:r>
            <a:r>
              <a:rPr kumimoji="1" lang="en-US" altLang="zh-TW" dirty="0">
                <a:solidFill>
                  <a:schemeClr val="bg1"/>
                </a:solidFill>
              </a:rPr>
              <a:t>/share/</a:t>
            </a:r>
            <a:r>
              <a:rPr kumimoji="1" lang="en-US" altLang="zh-TW" dirty="0" err="1">
                <a:solidFill>
                  <a:schemeClr val="bg1"/>
                </a:solidFill>
              </a:rPr>
              <a:t>elasticsearch</a:t>
            </a:r>
            <a:r>
              <a:rPr kumimoji="1" lang="en-US" altLang="zh-TW" dirty="0">
                <a:solidFill>
                  <a:schemeClr val="bg1"/>
                </a:solidFill>
              </a:rPr>
              <a:t>/bin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>
                <a:solidFill>
                  <a:schemeClr val="bg1"/>
                </a:solidFill>
              </a:rPr>
              <a:t>sudo</a:t>
            </a:r>
            <a:r>
              <a:rPr kumimoji="1" lang="en-US" altLang="zh-TW" dirty="0">
                <a:solidFill>
                  <a:schemeClr val="bg1"/>
                </a:solidFill>
              </a:rPr>
              <a:t> ./</a:t>
            </a:r>
            <a:r>
              <a:rPr kumimoji="1" lang="en-US" altLang="zh-TW" dirty="0" err="1">
                <a:solidFill>
                  <a:schemeClr val="bg1"/>
                </a:solidFill>
              </a:rPr>
              <a:t>elasticsearch</a:t>
            </a:r>
            <a:r>
              <a:rPr kumimoji="1" lang="en-US" altLang="zh-TW" dirty="0">
                <a:solidFill>
                  <a:schemeClr val="bg1"/>
                </a:solidFill>
              </a:rPr>
              <a:t>-setup-passwords auto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5D648B-94D1-D4DE-1441-3BD2EBAAB3DF}"/>
              </a:ext>
            </a:extLst>
          </p:cNvPr>
          <p:cNvSpPr txBox="1"/>
          <p:nvPr/>
        </p:nvSpPr>
        <p:spPr>
          <a:xfrm>
            <a:off x="433867" y="531257"/>
            <a:ext cx="4231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/>
              <a:t>建立</a:t>
            </a:r>
            <a:r>
              <a:rPr kumimoji="1" lang="en-US" altLang="zh-TW" sz="3200" dirty="0"/>
              <a:t>Elasticsearch</a:t>
            </a:r>
            <a:r>
              <a:rPr kumimoji="1" lang="zh-TW" altLang="en-US" sz="3200" dirty="0"/>
              <a:t>密碼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FD2A7F-090E-25CA-0526-7D4AC324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9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網站 的圖片&#10;&#10;自動產生的描述">
            <a:extLst>
              <a:ext uri="{FF2B5EF4-FFF2-40B4-BE49-F238E27FC236}">
                <a16:creationId xmlns:a16="http://schemas.microsoft.com/office/drawing/2014/main" id="{665CE9C0-1A7D-ED90-3113-580FE32F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8993"/>
            <a:ext cx="7772400" cy="4857750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C1BB9E9F-D327-4BEB-9990-096AB7A0029A}"/>
              </a:ext>
            </a:extLst>
          </p:cNvPr>
          <p:cNvSpPr/>
          <p:nvPr/>
        </p:nvSpPr>
        <p:spPr>
          <a:xfrm>
            <a:off x="7245626" y="4893869"/>
            <a:ext cx="4659821" cy="17690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7485957" y="5144218"/>
            <a:ext cx="417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solidFill>
                  <a:schemeClr val="bg1"/>
                </a:solidFill>
              </a:rPr>
              <a:t>產生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Xpack</a:t>
            </a:r>
            <a:r>
              <a:rPr kumimoji="1" lang="zh-TW" altLang="en-US" sz="1600" dirty="0">
                <a:solidFill>
                  <a:schemeClr val="bg1"/>
                </a:solidFill>
              </a:rPr>
              <a:t>金鑰</a:t>
            </a:r>
            <a:endParaRPr kumimoji="1" lang="en-US" altLang="zh-TW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bg1"/>
                </a:solidFill>
              </a:rPr>
              <a:t>cd 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usr</a:t>
            </a:r>
            <a:r>
              <a:rPr kumimoji="1" lang="en-US" altLang="zh-TW" sz="1600" dirty="0">
                <a:solidFill>
                  <a:schemeClr val="bg1"/>
                </a:solidFill>
              </a:rPr>
              <a:t>/share/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kibana</a:t>
            </a:r>
            <a:r>
              <a:rPr kumimoji="1" lang="en-US" altLang="zh-TW" sz="1600" dirty="0">
                <a:solidFill>
                  <a:schemeClr val="bg1"/>
                </a:solidFill>
              </a:rPr>
              <a:t>/bin/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 err="1">
                <a:solidFill>
                  <a:schemeClr val="bg1"/>
                </a:solidFill>
              </a:rPr>
              <a:t>sudo</a:t>
            </a:r>
            <a:r>
              <a:rPr kumimoji="1" lang="en-US" altLang="zh-TW" sz="1600" dirty="0">
                <a:solidFill>
                  <a:schemeClr val="bg1"/>
                </a:solidFill>
              </a:rPr>
              <a:t> ./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kibana</a:t>
            </a:r>
            <a:r>
              <a:rPr kumimoji="1" lang="en-US" altLang="zh-TW" sz="1600" dirty="0">
                <a:solidFill>
                  <a:schemeClr val="bg1"/>
                </a:solidFill>
              </a:rPr>
              <a:t>-encryption-keys generate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solidFill>
                  <a:schemeClr val="bg1"/>
                </a:solidFill>
              </a:rPr>
              <a:t>儲存產生的密碼</a:t>
            </a:r>
            <a:r>
              <a:rPr kumimoji="1" lang="en-US" altLang="zh-TW" sz="1600" dirty="0">
                <a:solidFill>
                  <a:schemeClr val="bg1"/>
                </a:solidFill>
              </a:rPr>
              <a:t>(</a:t>
            </a:r>
            <a:r>
              <a:rPr kumimoji="1" lang="zh-TW" altLang="en-US" sz="1600" dirty="0">
                <a:solidFill>
                  <a:schemeClr val="bg1"/>
                </a:solidFill>
              </a:rPr>
              <a:t>貼在記事本</a:t>
            </a:r>
            <a:r>
              <a:rPr kumimoji="1" lang="en-US" altLang="zh-TW" sz="16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 err="1">
                <a:solidFill>
                  <a:schemeClr val="bg1"/>
                </a:solidFill>
              </a:rPr>
              <a:t>sudo</a:t>
            </a:r>
            <a:r>
              <a:rPr kumimoji="1" lang="en-US" altLang="zh-TW" sz="1600" dirty="0">
                <a:solidFill>
                  <a:schemeClr val="bg1"/>
                </a:solidFill>
              </a:rPr>
              <a:t> nano 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etc</a:t>
            </a:r>
            <a:r>
              <a:rPr kumimoji="1" lang="en-US" altLang="zh-TW" sz="1600" dirty="0">
                <a:solidFill>
                  <a:schemeClr val="bg1"/>
                </a:solidFill>
              </a:rPr>
              <a:t>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kibana</a:t>
            </a:r>
            <a:r>
              <a:rPr kumimoji="1" lang="en-US" altLang="zh-TW" sz="1600" dirty="0">
                <a:solidFill>
                  <a:schemeClr val="bg1"/>
                </a:solidFill>
              </a:rPr>
              <a:t>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kibana.yml</a:t>
            </a:r>
            <a:endParaRPr kumimoji="1" lang="en-US" altLang="zh-TW" sz="1600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D5DCEF-9001-E9BE-2D9D-BDB65AD4D6AE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設定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03BABD-1FFF-ED98-CB7C-1D07DFDD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4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4CACF05-1049-F40A-4003-88F2CC8A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8993"/>
            <a:ext cx="7772400" cy="4857750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3F40BF11-B66A-C99E-411F-108A71AE1319}"/>
              </a:ext>
            </a:extLst>
          </p:cNvPr>
          <p:cNvSpPr/>
          <p:nvPr/>
        </p:nvSpPr>
        <p:spPr>
          <a:xfrm>
            <a:off x="6588967" y="4887620"/>
            <a:ext cx="4659821" cy="17690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6771863" y="5310464"/>
            <a:ext cx="459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server.port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: 5601 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並將註解拿掉 </a:t>
            </a:r>
            <a:endParaRPr lang="zh-TW" altLang="en-US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server.host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: "localhost" 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將註解拿掉，</a:t>
            </a:r>
            <a:endParaRPr lang="en-US" altLang="zh-TW" sz="1800" dirty="0">
              <a:solidFill>
                <a:schemeClr val="bg1"/>
              </a:solidFill>
              <a:effectLst/>
              <a:latin typeface="MicrosoftJhengHeiRegular"/>
            </a:endParaRPr>
          </a:p>
          <a:p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並將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localhost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改為</a:t>
            </a:r>
            <a:r>
              <a:rPr lang="en-US" altLang="zh-TW" sz="1800" dirty="0">
                <a:solidFill>
                  <a:schemeClr val="bg1"/>
                </a:solidFill>
                <a:effectLst/>
                <a:latin typeface="MicrosoftJhengHeiRegular"/>
              </a:rPr>
              <a:t>0.0.0.0 </a:t>
            </a:r>
            <a:endParaRPr lang="zh-TW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51BD8A-1B34-C7B4-4397-4696C46DA09D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設定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55314B-AAAB-2F77-B6D8-9D31D058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網站 的圖片&#10;&#10;自動產生的描述">
            <a:extLst>
              <a:ext uri="{FF2B5EF4-FFF2-40B4-BE49-F238E27FC236}">
                <a16:creationId xmlns:a16="http://schemas.microsoft.com/office/drawing/2014/main" id="{BD2FE0E0-6966-505C-C599-A92824CD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1790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521149" y="3567499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effectLst/>
                <a:latin typeface="MicrosoftJhengHeiRegular"/>
              </a:rPr>
              <a:t>編輯設定檔並將剛剛的金鑰</a:t>
            </a:r>
            <a:endParaRPr lang="en-US" altLang="zh-TW" sz="1800" dirty="0">
              <a:effectLst/>
              <a:latin typeface="MicrosoftJhengHeiRegular"/>
            </a:endParaRPr>
          </a:p>
          <a:p>
            <a:r>
              <a:rPr lang="zh-TW" altLang="en-US" sz="1800" dirty="0">
                <a:effectLst/>
                <a:latin typeface="MicrosoftJhengHeiRegular"/>
              </a:rPr>
              <a:t>附加到最後一行 </a:t>
            </a:r>
            <a:endParaRPr lang="zh-TW" altLang="en-US" dirty="0">
              <a:effectLst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6588DF-88BE-6C80-7509-D63634FFBCD9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設定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B7AD25C-2D0A-9E2E-BA82-181ECD8B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2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CCDA97B-B6A6-0218-4FFE-4E9F88FB1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849" y="1454582"/>
            <a:ext cx="7795457" cy="4872161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2967333"/>
            <a:ext cx="3315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apt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java –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apt install default -</a:t>
            </a:r>
            <a:r>
              <a:rPr kumimoji="1" lang="en-US" altLang="zh-TW" dirty="0" err="1"/>
              <a:t>jre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1844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Java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595CF7-B0D0-1528-6A9B-5CC5733A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44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網站, 網頁 的圖片&#10;&#10;自動產生的描述">
            <a:extLst>
              <a:ext uri="{FF2B5EF4-FFF2-40B4-BE49-F238E27FC236}">
                <a16:creationId xmlns:a16="http://schemas.microsoft.com/office/drawing/2014/main" id="{D9E5A60A-5827-333A-195E-28550746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8993"/>
            <a:ext cx="7772400" cy="4857750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3F40BF11-B66A-C99E-411F-108A71AE1319}"/>
              </a:ext>
            </a:extLst>
          </p:cNvPr>
          <p:cNvSpPr/>
          <p:nvPr/>
        </p:nvSpPr>
        <p:spPr>
          <a:xfrm>
            <a:off x="6305764" y="2690336"/>
            <a:ext cx="5326330" cy="37072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6400122" y="3222829"/>
            <a:ext cx="53263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 err="1">
                <a:solidFill>
                  <a:schemeClr val="bg1"/>
                </a:solidFill>
                <a:latin typeface="MicrosoftJhengHeiRegular"/>
              </a:rPr>
              <a:t>s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udo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./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kibana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-keystore add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elasticsearch.username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endParaRPr lang="en" altLang="zh-TW" sz="1800" dirty="0">
              <a:solidFill>
                <a:schemeClr val="bg1"/>
              </a:solidFill>
              <a:effectLst/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我設定的</a:t>
            </a:r>
            <a:r>
              <a:rPr lang="en-US" altLang="zh-TW" sz="1800" dirty="0">
                <a:solidFill>
                  <a:schemeClr val="bg1"/>
                </a:solidFill>
                <a:effectLst/>
                <a:latin typeface="MicrosoftJhengHeiRegular"/>
              </a:rPr>
              <a:t>username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：</a:t>
            </a:r>
            <a:r>
              <a:rPr lang="en-US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kibana</a:t>
            </a:r>
            <a:endParaRPr lang="en-US" altLang="zh-TW" sz="1800" dirty="0">
              <a:solidFill>
                <a:schemeClr val="bg1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./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kibana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-keystore add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elasticsearch.password</a:t>
            </a:r>
            <a:endParaRPr lang="en" altLang="zh-TW" sz="1800" dirty="0">
              <a:solidFill>
                <a:schemeClr val="bg1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password</a:t>
            </a:r>
            <a:r>
              <a:rPr lang="zh-TW" altLang="en-US" dirty="0">
                <a:solidFill>
                  <a:schemeClr val="bg1"/>
                </a:solidFill>
                <a:latin typeface="MicrosoftJhengHeiRegular"/>
              </a:rPr>
              <a:t>：剛剛產生的密碼</a:t>
            </a:r>
            <a:endParaRPr lang="en-US" altLang="zh-TW" dirty="0">
              <a:solidFill>
                <a:schemeClr val="bg1"/>
              </a:solidFill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dirty="0">
              <a:solidFill>
                <a:schemeClr val="bg1"/>
              </a:solidFill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bg1"/>
                </a:solidFill>
                <a:effectLst/>
              </a:rPr>
              <a:t>Kibana</a:t>
            </a:r>
            <a:r>
              <a:rPr lang="zh-TW" altLang="en-US" dirty="0">
                <a:solidFill>
                  <a:schemeClr val="bg1"/>
                </a:solidFill>
                <a:effectLst/>
              </a:rPr>
              <a:t>啟用：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systemctl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daemon-reload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systemctl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enable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kibana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systemctl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start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kibana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endParaRPr lang="en" altLang="zh-TW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" altLang="zh-TW" sz="1800" dirty="0">
              <a:solidFill>
                <a:schemeClr val="bg1"/>
              </a:solidFill>
              <a:effectLst/>
              <a:latin typeface="ArialM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51BD8A-1B34-C7B4-4397-4696C46DA09D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啟用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1C73FE-EEE2-8FF8-CEB8-05B417CE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66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8FD9AEA9-547D-981A-4E37-65A18097C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36"/>
          <a:stretch/>
        </p:blipFill>
        <p:spPr>
          <a:xfrm>
            <a:off x="1081710" y="1412740"/>
            <a:ext cx="10028580" cy="27242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1081710" y="4249072"/>
            <a:ext cx="290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filebeat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507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Filebeat</a:t>
            </a:r>
            <a:r>
              <a:rPr kumimoji="1" lang="zh-TW" altLang="en-US" sz="3200" dirty="0"/>
              <a:t>安裝</a:t>
            </a:r>
          </a:p>
        </p:txBody>
      </p:sp>
      <p:pic>
        <p:nvPicPr>
          <p:cNvPr id="10" name="圖片 9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365BE82-F96D-A800-5A5F-8DF8A2FC3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96"/>
          <a:stretch/>
        </p:blipFill>
        <p:spPr>
          <a:xfrm>
            <a:off x="1081710" y="4789790"/>
            <a:ext cx="10330967" cy="49091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7FBE29-8998-ACA6-DB69-4DE5CD2C33E5}"/>
              </a:ext>
            </a:extLst>
          </p:cNvPr>
          <p:cNvSpPr txBox="1"/>
          <p:nvPr/>
        </p:nvSpPr>
        <p:spPr>
          <a:xfrm>
            <a:off x="1081709" y="5481034"/>
            <a:ext cx="4229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進入檔案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nano 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filebeat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filebeat.yml</a:t>
            </a:r>
            <a:endParaRPr kumimoji="1"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7BCCBF-7D9A-9EAA-4D61-F2836B3C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1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507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Filebeat</a:t>
            </a:r>
            <a:r>
              <a:rPr kumimoji="1" lang="zh-TW" altLang="en-US" sz="3200" dirty="0"/>
              <a:t>安裝</a:t>
            </a:r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BBCE38D1-9D2F-A656-CE24-7B9BD74F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7" y="1386618"/>
            <a:ext cx="7772400" cy="485775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DCC37FFC-3AE6-476E-51A9-71E86B22D805}"/>
              </a:ext>
            </a:extLst>
          </p:cNvPr>
          <p:cNvSpPr/>
          <p:nvPr/>
        </p:nvSpPr>
        <p:spPr>
          <a:xfrm>
            <a:off x="6703330" y="3518451"/>
            <a:ext cx="5326330" cy="13517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7FBE29-8998-ACA6-DB69-4DE5CD2C33E5}"/>
              </a:ext>
            </a:extLst>
          </p:cNvPr>
          <p:cNvSpPr txBox="1"/>
          <p:nvPr/>
        </p:nvSpPr>
        <p:spPr>
          <a:xfrm>
            <a:off x="6848941" y="3815493"/>
            <a:ext cx="5309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setup.kibana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底下的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host: "localhost:5601" </a:t>
            </a:r>
            <a:endParaRPr lang="en" altLang="zh-TW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拿掉註解並將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localhost:5601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改為 </a:t>
            </a:r>
            <a:r>
              <a:rPr lang="en-US" altLang="zh-TW" sz="18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MicrosoftJhengHeiRegular"/>
              </a:rPr>
              <a:t>127.0.0.1:5601</a:t>
            </a:r>
            <a:r>
              <a:rPr lang="en-US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endParaRPr lang="zh-TW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21117B-784D-411B-9244-74134742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31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507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Filebeat</a:t>
            </a:r>
            <a:r>
              <a:rPr kumimoji="1" lang="zh-TW" altLang="en-US" sz="3200" dirty="0"/>
              <a:t>安裝</a:t>
            </a:r>
          </a:p>
        </p:txBody>
      </p:sp>
      <p:pic>
        <p:nvPicPr>
          <p:cNvPr id="4" name="圖片 3" descr="一張含有 文字, 軟體, 網站, 網頁 的圖片&#10;&#10;自動產生的描述">
            <a:extLst>
              <a:ext uri="{FF2B5EF4-FFF2-40B4-BE49-F238E27FC236}">
                <a16:creationId xmlns:a16="http://schemas.microsoft.com/office/drawing/2014/main" id="{69862EC6-B7F9-FADF-D720-20958E830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7" y="1334075"/>
            <a:ext cx="7772400" cy="485775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623B1DDF-6BED-22DF-C60C-60159098D62B}"/>
              </a:ext>
            </a:extLst>
          </p:cNvPr>
          <p:cNvSpPr/>
          <p:nvPr/>
        </p:nvSpPr>
        <p:spPr>
          <a:xfrm>
            <a:off x="5938016" y="4384181"/>
            <a:ext cx="6018757" cy="18835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7FBE29-8998-ACA6-DB69-4DE5CD2C33E5}"/>
              </a:ext>
            </a:extLst>
          </p:cNvPr>
          <p:cNvSpPr txBox="1"/>
          <p:nvPr/>
        </p:nvSpPr>
        <p:spPr>
          <a:xfrm>
            <a:off x="6096000" y="4573024"/>
            <a:ext cx="56972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output.elasticsearch</a:t>
            </a:r>
            <a:r>
              <a:rPr lang="zh-TW" altLang="en-US" dirty="0">
                <a:solidFill>
                  <a:schemeClr val="bg1"/>
                </a:solidFill>
                <a:latin typeface="MicrosoftJhengHeiRegular"/>
              </a:rPr>
              <a:t>底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下</a:t>
            </a:r>
            <a:r>
              <a:rPr lang="zh-TW" altLang="en-US" dirty="0">
                <a:solidFill>
                  <a:schemeClr val="bg1"/>
                </a:solidFill>
                <a:latin typeface="MicrosoftJhengHeiRegular"/>
              </a:rPr>
              <a:t>的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hosts: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：</a:t>
            </a:r>
            <a:endParaRPr lang="en" altLang="zh-TW" sz="1800" dirty="0">
              <a:solidFill>
                <a:schemeClr val="bg1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改為 </a:t>
            </a:r>
            <a:r>
              <a:rPr lang="en-US" altLang="zh-TW" sz="1800" dirty="0">
                <a:solidFill>
                  <a:schemeClr val="bg1"/>
                </a:solidFill>
                <a:effectLst/>
                <a:latin typeface="MicrosoftJhengHeiRegular"/>
              </a:rPr>
              <a:t>127.0.0.1:9200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username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將帳號改為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elastic </a:t>
            </a:r>
            <a:endParaRPr lang="en" altLang="zh-TW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password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將密碼改為：</a:t>
            </a:r>
            <a:endParaRPr lang="en-US" altLang="zh-TW" sz="1800" dirty="0">
              <a:solidFill>
                <a:schemeClr val="bg1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elasticsearch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- setup-passwords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所產生 的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elastic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的帳密 </a:t>
            </a:r>
            <a:endParaRPr lang="zh-TW" altLang="en-US" dirty="0">
              <a:solidFill>
                <a:schemeClr val="bg1"/>
              </a:solidFill>
              <a:effectLst/>
            </a:endParaRPr>
          </a:p>
          <a:p>
            <a:r>
              <a:rPr lang="en-US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endParaRPr lang="zh-TW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F50A140-A942-B5EC-F35D-D3F4EBA8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70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507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Filebeat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7FBE29-8998-ACA6-DB69-4DE5CD2C33E5}"/>
              </a:ext>
            </a:extLst>
          </p:cNvPr>
          <p:cNvSpPr txBox="1"/>
          <p:nvPr/>
        </p:nvSpPr>
        <p:spPr>
          <a:xfrm>
            <a:off x="1231937" y="4750617"/>
            <a:ext cx="6053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啟用</a:t>
            </a:r>
            <a:r>
              <a:rPr kumimoji="1" lang="en-US" altLang="zh-TW" dirty="0" err="1"/>
              <a:t>suricata</a:t>
            </a:r>
            <a:r>
              <a:rPr kumimoji="1" lang="zh-TW" altLang="en-US" dirty="0"/>
              <a:t>模組：</a:t>
            </a:r>
            <a:r>
              <a:rPr lang="en" altLang="zh-TW" sz="1800" dirty="0" err="1">
                <a:effectLst/>
                <a:latin typeface="MicrosoftJhengHeiRegular"/>
              </a:rPr>
              <a:t>sudo</a:t>
            </a:r>
            <a:r>
              <a:rPr lang="en" altLang="zh-TW" sz="1800" dirty="0">
                <a:effectLst/>
                <a:latin typeface="MicrosoftJhengHeiRegular"/>
              </a:rPr>
              <a:t> </a:t>
            </a:r>
            <a:r>
              <a:rPr lang="en" altLang="zh-TW" sz="1800" dirty="0" err="1">
                <a:effectLst/>
                <a:latin typeface="MicrosoftJhengHeiRegular"/>
              </a:rPr>
              <a:t>filebeat</a:t>
            </a:r>
            <a:r>
              <a:rPr lang="en" altLang="zh-TW" sz="1800" dirty="0">
                <a:effectLst/>
                <a:latin typeface="MicrosoftJhengHeiRegular"/>
              </a:rPr>
              <a:t> modules enable </a:t>
            </a:r>
            <a:r>
              <a:rPr lang="en" altLang="zh-TW" sz="1800" dirty="0" err="1">
                <a:effectLst/>
                <a:latin typeface="MicrosoftJhengHeiRegular"/>
              </a:rPr>
              <a:t>suricata</a:t>
            </a:r>
            <a:r>
              <a:rPr lang="en" altLang="zh-TW" sz="1800" dirty="0">
                <a:effectLst/>
                <a:latin typeface="MicrosoftJhengHeiRegular"/>
              </a:rPr>
              <a:t> </a:t>
            </a:r>
            <a:endParaRPr lang="en" altLang="zh-TW" sz="1800" dirty="0"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JhengHeiRegular"/>
              </a:rPr>
              <a:t>加入</a:t>
            </a:r>
            <a:r>
              <a:rPr kumimoji="1" lang="en-US" altLang="zh-TW" dirty="0">
                <a:latin typeface="MicrosoftJhengHeiRegular"/>
              </a:rPr>
              <a:t>pipeline</a:t>
            </a:r>
            <a:r>
              <a:rPr kumimoji="1" lang="zh-TW" altLang="en-US" dirty="0">
                <a:latin typeface="MicrosoftJhengHeiRegular"/>
              </a:rPr>
              <a:t>：</a:t>
            </a:r>
            <a:r>
              <a:rPr kumimoji="1" lang="en-US" altLang="zh-TW" dirty="0" err="1">
                <a:latin typeface="MicrosoftJhengHeiRegular"/>
              </a:rPr>
              <a:t>sudo</a:t>
            </a:r>
            <a:r>
              <a:rPr kumimoji="1" lang="en-US" altLang="zh-TW" dirty="0">
                <a:latin typeface="MicrosoftJhengHeiRegular"/>
              </a:rPr>
              <a:t> </a:t>
            </a:r>
            <a:r>
              <a:rPr kumimoji="1" lang="en-US" altLang="zh-TW" dirty="0" err="1">
                <a:latin typeface="MicrosoftJhengHeiRegular"/>
              </a:rPr>
              <a:t>filebeat</a:t>
            </a:r>
            <a:r>
              <a:rPr kumimoji="1" lang="en-US" altLang="zh-TW" dirty="0">
                <a:latin typeface="MicrosoftJhengHeiRegular"/>
              </a:rPr>
              <a:t> setup</a:t>
            </a:r>
            <a:endParaRPr kumimoji="1" lang="zh-TW" altLang="en-US" dirty="0"/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844B6614-76CD-2946-2AAA-B8351EA86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33"/>
          <a:stretch/>
        </p:blipFill>
        <p:spPr>
          <a:xfrm>
            <a:off x="1231937" y="2613991"/>
            <a:ext cx="9728126" cy="196794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4B11B6-0180-7687-360B-43B2B4A1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77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/>
              <a:t>進入</a:t>
            </a:r>
            <a:r>
              <a:rPr kumimoji="1" lang="en-US" altLang="zh-TW" sz="3200" dirty="0"/>
              <a:t>Kibana</a:t>
            </a:r>
            <a:r>
              <a:rPr kumimoji="1" lang="zh-TW" altLang="en-US" sz="3200" dirty="0"/>
              <a:t>介面</a:t>
            </a:r>
          </a:p>
        </p:txBody>
      </p:sp>
      <p:pic>
        <p:nvPicPr>
          <p:cNvPr id="4" name="圖片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9DC324CF-251E-9AC3-7865-B0716D25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7" y="1468993"/>
            <a:ext cx="7772400" cy="485775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1D409174-A747-903B-F846-D59DF91D6535}"/>
              </a:ext>
            </a:extLst>
          </p:cNvPr>
          <p:cNvSpPr/>
          <p:nvPr/>
        </p:nvSpPr>
        <p:spPr>
          <a:xfrm>
            <a:off x="5824330" y="5118653"/>
            <a:ext cx="5625547" cy="14259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7FBE29-8998-ACA6-DB69-4DE5CD2C33E5}"/>
              </a:ext>
            </a:extLst>
          </p:cNvPr>
          <p:cNvSpPr txBox="1"/>
          <p:nvPr/>
        </p:nvSpPr>
        <p:spPr>
          <a:xfrm>
            <a:off x="7025310" y="5600798"/>
            <a:ext cx="387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MicrosoftJhengHeiRegular"/>
              </a:rPr>
              <a:t>http://127.0.0.1:5601/ </a:t>
            </a:r>
            <a:endParaRPr lang="en" altLang="zh-TW" sz="2400" dirty="0">
              <a:solidFill>
                <a:schemeClr val="bg1"/>
              </a:solidFill>
              <a:effectLst/>
              <a:highlight>
                <a:srgbClr val="FFFF00"/>
              </a:highligh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3B37A-480A-3BA5-E55F-19974114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89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57003F-7275-56E1-3DE8-68C623475379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F911B0-3290-603D-495D-F2750F89BC67}"/>
              </a:ext>
            </a:extLst>
          </p:cNvPr>
          <p:cNvSpPr txBox="1"/>
          <p:nvPr/>
        </p:nvSpPr>
        <p:spPr>
          <a:xfrm>
            <a:off x="503441" y="1286564"/>
            <a:ext cx="4132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1</a:t>
            </a:r>
            <a:r>
              <a:rPr kumimoji="1" lang="en-US" altLang="zh-TW" sz="4000" dirty="0"/>
              <a:t>manage spaces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914286-9D26-0EA5-43CF-97350C5D7E9D}"/>
              </a:ext>
            </a:extLst>
          </p:cNvPr>
          <p:cNvSpPr txBox="1"/>
          <p:nvPr/>
        </p:nvSpPr>
        <p:spPr>
          <a:xfrm>
            <a:off x="6082891" y="1994450"/>
            <a:ext cx="395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2 </a:t>
            </a:r>
            <a:r>
              <a:rPr kumimoji="1" lang="en-US" altLang="zh-TW" sz="4000" dirty="0"/>
              <a:t>Index patterns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圖片 3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718EE1CE-64EF-4C6D-A2C4-47701323A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47" b="28321"/>
          <a:stretch/>
        </p:blipFill>
        <p:spPr>
          <a:xfrm>
            <a:off x="675279" y="1994450"/>
            <a:ext cx="4566539" cy="3482011"/>
          </a:xfrm>
          <a:prstGeom prst="rect">
            <a:avLst/>
          </a:prstGeom>
        </p:spPr>
      </p:pic>
      <p:pic>
        <p:nvPicPr>
          <p:cNvPr id="6" name="圖片 5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1D19CE19-8D31-5F78-CDAC-99990C0F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891" y="2791148"/>
            <a:ext cx="5730829" cy="358176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AAE209-15FB-EED4-C55D-E4FDF028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8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F911B0-3290-603D-495D-F2750F89BC67}"/>
              </a:ext>
            </a:extLst>
          </p:cNvPr>
          <p:cNvSpPr txBox="1"/>
          <p:nvPr/>
        </p:nvSpPr>
        <p:spPr>
          <a:xfrm>
            <a:off x="503441" y="1286564"/>
            <a:ext cx="5277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3</a:t>
            </a:r>
            <a:r>
              <a:rPr kumimoji="1" lang="en-US" altLang="zh-TW" sz="4000" dirty="0"/>
              <a:t>Create index pattern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914286-9D26-0EA5-43CF-97350C5D7E9D}"/>
              </a:ext>
            </a:extLst>
          </p:cNvPr>
          <p:cNvSpPr txBox="1"/>
          <p:nvPr/>
        </p:nvSpPr>
        <p:spPr>
          <a:xfrm>
            <a:off x="6868082" y="2360538"/>
            <a:ext cx="3765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4</a:t>
            </a:r>
            <a:r>
              <a:rPr kumimoji="1" lang="en-US" altLang="zh-TW" sz="4000" dirty="0"/>
              <a:t>Index Patterns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3" name="圖片 2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FCE27983-2262-A734-0C24-5B2B4461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5" y="2043038"/>
            <a:ext cx="6003680" cy="3752300"/>
          </a:xfrm>
          <a:prstGeom prst="rect">
            <a:avLst/>
          </a:prstGeom>
        </p:spPr>
      </p:pic>
      <p:pic>
        <p:nvPicPr>
          <p:cNvPr id="7" name="圖片 6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B2889C9B-60F7-F8CB-985A-CF1891FD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49" y="3080022"/>
            <a:ext cx="5650290" cy="353143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AC529D4-3AE6-733D-D9F2-AC2D545BF128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0292B9-8E5B-5E1A-EB1A-B47F1075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8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F911B0-3290-603D-495D-F2750F89BC67}"/>
              </a:ext>
            </a:extLst>
          </p:cNvPr>
          <p:cNvSpPr txBox="1"/>
          <p:nvPr/>
        </p:nvSpPr>
        <p:spPr>
          <a:xfrm>
            <a:off x="440271" y="1531530"/>
            <a:ext cx="6330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</a:rPr>
              <a:t>5 </a:t>
            </a:r>
            <a:r>
              <a:rPr kumimoji="1" lang="en-US" altLang="zh-TW" sz="3200" dirty="0"/>
              <a:t>Create dashboard/visualization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914286-9D26-0EA5-43CF-97350C5D7E9D}"/>
              </a:ext>
            </a:extLst>
          </p:cNvPr>
          <p:cNvSpPr txBox="1"/>
          <p:nvPr/>
        </p:nvSpPr>
        <p:spPr>
          <a:xfrm>
            <a:off x="7015702" y="1457096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6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6" name="圖片 5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45289CCF-975D-1A0A-C062-B579CDF4E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1"/>
          <a:stretch/>
        </p:blipFill>
        <p:spPr>
          <a:xfrm>
            <a:off x="600767" y="2164982"/>
            <a:ext cx="3752573" cy="3629531"/>
          </a:xfrm>
          <a:prstGeom prst="rect">
            <a:avLst/>
          </a:prstGeom>
        </p:spPr>
      </p:pic>
      <p:pic>
        <p:nvPicPr>
          <p:cNvPr id="9" name="圖片 8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7E923FB5-D215-E1D5-251E-F5145922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13" y="2164982"/>
            <a:ext cx="6070821" cy="379426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64B7651-DCAA-D3EF-EED5-F63E3B1CC130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1C76BD6-D8BC-695A-8A03-6CB8FC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36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螢幕擷取畫面, 電腦圖示 的圖片&#10;&#10;自動產生的描述">
            <a:extLst>
              <a:ext uri="{FF2B5EF4-FFF2-40B4-BE49-F238E27FC236}">
                <a16:creationId xmlns:a16="http://schemas.microsoft.com/office/drawing/2014/main" id="{6678DB0E-6C69-6D9E-1D31-D23BA06BC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4" y="2184860"/>
            <a:ext cx="5650290" cy="3531431"/>
          </a:xfrm>
          <a:prstGeom prst="rect">
            <a:avLst/>
          </a:prstGeom>
        </p:spPr>
      </p:pic>
      <p:pic>
        <p:nvPicPr>
          <p:cNvPr id="6" name="圖片 5" descr="一張含有 文字, 軟體, 電腦圖示, 多媒體軟體 的圖片&#10;&#10;自動產生的描述">
            <a:extLst>
              <a:ext uri="{FF2B5EF4-FFF2-40B4-BE49-F238E27FC236}">
                <a16:creationId xmlns:a16="http://schemas.microsoft.com/office/drawing/2014/main" id="{2F1DAF3C-FC5D-17E5-63E8-43463F0C6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489" y="2164982"/>
            <a:ext cx="5864966" cy="366560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D4605F-87AE-1798-1C3E-7A24502C05A5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BD95AD-80A1-FC1D-DCA8-ECF7ED77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4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296733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java – version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1844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Java</a:t>
            </a:r>
            <a:r>
              <a:rPr kumimoji="1" lang="zh-TW" altLang="en-US" sz="3200" dirty="0"/>
              <a:t>安裝</a:t>
            </a:r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38BD45C-E40E-D717-FA0C-D20A175C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2" y="1461788"/>
            <a:ext cx="7772400" cy="485775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8BBD91-EA92-283A-A8FA-29E741C4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2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螢幕擷取畫面, 軟體, 文字, 電腦圖示 的圖片&#10;&#10;自動產生的描述">
            <a:extLst>
              <a:ext uri="{FF2B5EF4-FFF2-40B4-BE49-F238E27FC236}">
                <a16:creationId xmlns:a16="http://schemas.microsoft.com/office/drawing/2014/main" id="{CD030E13-A716-18B1-FDDC-712E35D0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56" y="1292087"/>
            <a:ext cx="6270818" cy="3919261"/>
          </a:xfrm>
          <a:prstGeom prst="rect">
            <a:avLst/>
          </a:prstGeom>
        </p:spPr>
      </p:pic>
      <p:pic>
        <p:nvPicPr>
          <p:cNvPr id="5" name="圖片 4" descr="一張含有 軟體, 螢幕擷取畫面, 電腦圖示, 文字 的圖片&#10;&#10;自動產生的描述">
            <a:extLst>
              <a:ext uri="{FF2B5EF4-FFF2-40B4-BE49-F238E27FC236}">
                <a16:creationId xmlns:a16="http://schemas.microsoft.com/office/drawing/2014/main" id="{EA6035CA-B8A6-D30A-6D83-C8E20FF2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275" y="2484782"/>
            <a:ext cx="6570869" cy="41067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79A7E78-D5CC-B0E0-754D-4DD07082EDA0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D44E3-E05C-02B1-5F53-7E4971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66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179A7E78-D5CC-B0E0-754D-4DD07082EDA0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  <p:pic>
        <p:nvPicPr>
          <p:cNvPr id="4" name="圖片 3" descr="一張含有 軟體, 文字, 電腦圖示, 多媒體軟體 的圖片&#10;&#10;自動產生的描述">
            <a:extLst>
              <a:ext uri="{FF2B5EF4-FFF2-40B4-BE49-F238E27FC236}">
                <a16:creationId xmlns:a16="http://schemas.microsoft.com/office/drawing/2014/main" id="{58A64020-6556-D043-04DF-A90BE3D5F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7" y="1231149"/>
            <a:ext cx="5806538" cy="3629086"/>
          </a:xfrm>
          <a:prstGeom prst="rect">
            <a:avLst/>
          </a:prstGeom>
        </p:spPr>
      </p:pic>
      <p:pic>
        <p:nvPicPr>
          <p:cNvPr id="8" name="圖片 7" descr="一張含有 軟體, 螢幕擷取畫面, 電腦圖示, 多媒體軟體 的圖片&#10;&#10;自動產生的描述">
            <a:extLst>
              <a:ext uri="{FF2B5EF4-FFF2-40B4-BE49-F238E27FC236}">
                <a16:creationId xmlns:a16="http://schemas.microsoft.com/office/drawing/2014/main" id="{71063DE9-1ADB-24F1-8747-653F10BD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02" y="2196548"/>
            <a:ext cx="7063850" cy="441490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D4CDC3-6E46-23CC-5265-4004BB1B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5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3187FC44-539E-1A56-7867-31E22883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2" y="1461788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2967333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apt install default -</a:t>
            </a:r>
            <a:r>
              <a:rPr kumimoji="1" lang="en-US" altLang="zh-TW" dirty="0" err="1"/>
              <a:t>jdk</a:t>
            </a:r>
            <a:endParaRPr kumimoji="1"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94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Java</a:t>
            </a:r>
            <a:r>
              <a:rPr kumimoji="1" lang="zh-TW" altLang="en-US" sz="3200" dirty="0"/>
              <a:t>安裝</a:t>
            </a:r>
            <a:r>
              <a:rPr kumimoji="1" lang="en-US" altLang="zh-TW" sz="3200" dirty="0"/>
              <a:t> - JDK</a:t>
            </a:r>
            <a:endParaRPr kumimoji="1" lang="zh-TW" altLang="en-US" sz="32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D3852F-FB1B-B935-FAD0-9909EB64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3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F52DD8D-4E35-3D66-01B2-C121CC36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2" y="1452585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29673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javac</a:t>
            </a:r>
            <a:r>
              <a:rPr kumimoji="1" lang="en-US" altLang="zh-TW" dirty="0"/>
              <a:t> – version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94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Java</a:t>
            </a:r>
            <a:r>
              <a:rPr kumimoji="1" lang="zh-TW" altLang="en-US" sz="3200" dirty="0"/>
              <a:t>安裝</a:t>
            </a:r>
            <a:r>
              <a:rPr kumimoji="1" lang="en-US" altLang="zh-TW" sz="3200" dirty="0"/>
              <a:t> - JDK</a:t>
            </a:r>
            <a:endParaRPr kumimoji="1" lang="zh-TW" altLang="en-US" sz="32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1F2377-730A-E299-3394-9616564E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99D5BF83-8C29-A55C-F211-08BD8C5AD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50"/>
          <a:stretch/>
        </p:blipFill>
        <p:spPr>
          <a:xfrm>
            <a:off x="1150959" y="2095572"/>
            <a:ext cx="9890077" cy="87464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83834" y="3429000"/>
            <a:ext cx="104243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rgbClr val="FFFFFF"/>
                </a:solidFill>
                <a:effectLst/>
                <a:latin typeface="MicrosoftJhengHeiRegular"/>
              </a:rPr>
              <a:t>加入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GPG key</a:t>
            </a:r>
            <a:r>
              <a:rPr lang="zh-TW" altLang="en-US" sz="1800" dirty="0">
                <a:solidFill>
                  <a:srgbClr val="FFFFFF"/>
                </a:solidFill>
                <a:effectLst/>
                <a:latin typeface="MicrosoftJhengHeiRegular"/>
              </a:rPr>
              <a:t>驗證來源</a:t>
            </a:r>
            <a:endParaRPr lang="en-US" altLang="zh-TW" sz="1800" dirty="0">
              <a:solidFill>
                <a:srgbClr val="FFFFFF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wget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-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qO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- https://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artifacts.elastic.co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/GPG-KEY-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elasticsearch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| 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gpg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--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dearmor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-o 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usr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/share/keyrings/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elasticsearch-keyring.gpg</a:t>
            </a:r>
            <a:endParaRPr lang="en" altLang="zh-TW" sz="1800" dirty="0">
              <a:solidFill>
                <a:srgbClr val="FFFFFF"/>
              </a:solidFill>
              <a:effectLst/>
              <a:latin typeface="MicrosoftJhengHeiRegular"/>
            </a:endParaRPr>
          </a:p>
          <a:p>
            <a:endParaRPr lang="en" altLang="zh-TW" dirty="0">
              <a:solidFill>
                <a:srgbClr val="FFFFFF"/>
              </a:solidFill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rgbClr val="FFFFFF"/>
                </a:solidFill>
                <a:effectLst/>
                <a:latin typeface="MicrosoftJhengHeiRegular"/>
              </a:rPr>
              <a:t>加入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Elasticsearch</a:t>
            </a:r>
            <a:r>
              <a:rPr lang="zh-TW" altLang="en-US" sz="1800" dirty="0">
                <a:solidFill>
                  <a:srgbClr val="FFFFFF"/>
                </a:solidFill>
                <a:effectLst/>
                <a:latin typeface="MicrosoftJhengHeiRegular"/>
              </a:rPr>
              <a:t>套件來源 </a:t>
            </a:r>
            <a:endParaRPr lang="zh-TW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echo "deb [signed-by=/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usr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/share/keyrings/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elasticsearch-keyring.gpg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] 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  <a:hlinkClick r:id="rId3"/>
              </a:rPr>
              <a:t>https://artifacts.elastic.co/packages/</a:t>
            </a:r>
            <a:endParaRPr lang="en" altLang="zh-TW" sz="1800" dirty="0">
              <a:solidFill>
                <a:srgbClr val="FFFFFF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7.x/apt stable main" | 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tee 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etc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/apt/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sources.list.d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/elastic-7.x.list </a:t>
            </a:r>
            <a:endParaRPr lang="en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30CBB6-DAD7-89E4-3333-D382F42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2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D211BDA8-01D7-7E63-4042-5F7D3A800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8"/>
          <a:stretch/>
        </p:blipFill>
        <p:spPr>
          <a:xfrm>
            <a:off x="1150960" y="2095572"/>
            <a:ext cx="9890076" cy="21289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1150960" y="4357076"/>
            <a:ext cx="2211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更新套件資料庫</a:t>
            </a:r>
            <a:endParaRPr lang="en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 err="1"/>
              <a:t>sudo</a:t>
            </a:r>
            <a:r>
              <a:rPr lang="en" altLang="zh-TW" dirty="0"/>
              <a:t> apt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47138D-DC34-1CBD-F41C-6FA4D834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8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4A71553F-9EB1-83C7-3D6D-AED3F48D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1468993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299938" y="3259723"/>
            <a:ext cx="3808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600" dirty="0"/>
              <a:t>安裝</a:t>
            </a:r>
            <a:endParaRPr kumimoji="1"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 err="1"/>
              <a:t>sudo</a:t>
            </a:r>
            <a:r>
              <a:rPr kumimoji="1" lang="en-US" altLang="zh-TW" sz="1600" dirty="0"/>
              <a:t> apt install </a:t>
            </a:r>
            <a:r>
              <a:rPr kumimoji="1" lang="en-US" altLang="zh-TW" sz="1600" dirty="0" err="1"/>
              <a:t>elasticsearch</a:t>
            </a:r>
            <a:r>
              <a:rPr kumimoji="1" lang="en-US" altLang="zh-TW" sz="1600" dirty="0"/>
              <a:t> </a:t>
            </a:r>
            <a:r>
              <a:rPr kumimoji="1" lang="en-US" altLang="zh-TW" sz="1600" dirty="0" err="1"/>
              <a:t>kibana</a:t>
            </a:r>
            <a:endParaRPr kumimoji="1" lang="en-US" altLang="zh-TW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4737AF-8A44-8560-2A92-5C3E89AC7D1D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80D73C-7F0B-4698-84AD-FCFAFF40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0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85CDB4AA-2614-1B1A-F0B4-741B52BBA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43"/>
          <a:stretch/>
        </p:blipFill>
        <p:spPr>
          <a:xfrm>
            <a:off x="1023865" y="1375933"/>
            <a:ext cx="9230033" cy="32915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1023865" y="4881902"/>
            <a:ext cx="3946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effectLst/>
                <a:latin typeface="MicrosoftJhengHeiRegular"/>
              </a:rPr>
              <a:t>啟動 </a:t>
            </a:r>
            <a:r>
              <a:rPr lang="en" altLang="zh-TW" sz="1800" dirty="0">
                <a:effectLst/>
                <a:latin typeface="MicrosoftJhengHeiRegular"/>
              </a:rPr>
              <a:t>Elasticsearch </a:t>
            </a:r>
            <a:r>
              <a:rPr lang="zh-TW" altLang="en-US" sz="1800" dirty="0">
                <a:effectLst/>
                <a:latin typeface="MicrosoftJhengHeiRegular"/>
              </a:rPr>
              <a:t>服務 </a:t>
            </a:r>
            <a:r>
              <a:rPr lang="en" altLang="zh-TW" sz="1800" dirty="0" err="1">
                <a:effectLst/>
                <a:latin typeface="MicrosoftJhengHeiRegular"/>
              </a:rPr>
              <a:t>systemctl</a:t>
            </a:r>
            <a:r>
              <a:rPr lang="en" altLang="zh-TW" sz="1800" dirty="0">
                <a:effectLst/>
                <a:latin typeface="MicrosoftJhengHeiRegular"/>
              </a:rPr>
              <a:t> 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curl 127.0.0.1:9200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systemctl</a:t>
            </a:r>
            <a:r>
              <a:rPr kumimoji="1" lang="en-US" altLang="zh-TW" dirty="0"/>
              <a:t> start </a:t>
            </a:r>
            <a:r>
              <a:rPr kumimoji="1" lang="en-US" altLang="zh-TW" dirty="0" err="1"/>
              <a:t>elasticsearch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5D648B-94D1-D4DE-1441-3BD2EBAAB3DF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17F692-C994-11E2-F92B-1618F283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48616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576</Words>
  <Application>Microsoft Macintosh PowerPoint</Application>
  <PresentationFormat>寬螢幕</PresentationFormat>
  <Paragraphs>139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ArialMT</vt:lpstr>
      <vt:lpstr>MicrosoftJhengHeiRegular</vt:lpstr>
      <vt:lpstr>Arial</vt:lpstr>
      <vt:lpstr>Avenir Next LT Pro</vt:lpstr>
      <vt:lpstr>Avenir Next LT Pro Light</vt:lpstr>
      <vt:lpstr>Calibri</vt:lpstr>
      <vt:lpstr>Sitka Subheading</vt:lpstr>
      <vt:lpstr>PebbleVTI</vt:lpstr>
      <vt:lpstr>ELK安裝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孫煒</dc:creator>
  <cp:lastModifiedBy>孫煒</cp:lastModifiedBy>
  <cp:revision>3</cp:revision>
  <dcterms:created xsi:type="dcterms:W3CDTF">2023-10-14T05:53:10Z</dcterms:created>
  <dcterms:modified xsi:type="dcterms:W3CDTF">2023-10-17T17:04:18Z</dcterms:modified>
</cp:coreProperties>
</file>